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20" autoAdjust="0"/>
  </p:normalViewPr>
  <p:slideViewPr>
    <p:cSldViewPr snapToGrid="0" showGuides="1">
      <p:cViewPr varScale="1">
        <p:scale>
          <a:sx n="104" d="100"/>
          <a:sy n="104" d="100"/>
        </p:scale>
        <p:origin x="132" y="7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1827547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ADAF6D-B79C-4B9C-8515-4E23F112EF71}" type="datetimeFigureOut">
              <a:rPr lang="et-EE" smtClean="0"/>
              <a:t>08.03.2022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2A32B4-F410-4A3A-B880-A271F97341F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59354599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ADAF6D-B79C-4B9C-8515-4E23F112EF71}" type="datetimeFigureOut">
              <a:rPr lang="et-EE" smtClean="0"/>
              <a:t>08.03.2022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2A32B4-F410-4A3A-B880-A271F97341F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60973798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2631"/>
            <a:ext cx="10515600" cy="1325563"/>
          </a:xfrm>
        </p:spPr>
        <p:txBody>
          <a:bodyPr>
            <a:normAutofit/>
          </a:bodyPr>
          <a:lstStyle>
            <a:lvl1pPr>
              <a:defRPr sz="3200" baseline="0">
                <a:solidFill>
                  <a:srgbClr val="0070C0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84362"/>
            <a:ext cx="10515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ADAF6D-B79C-4B9C-8515-4E23F112EF71}" type="datetimeFigureOut">
              <a:rPr lang="et-EE" smtClean="0"/>
              <a:t>08.03.2022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2A32B4-F410-4A3A-B880-A271F97341F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4652370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ADAF6D-B79C-4B9C-8515-4E23F112EF71}" type="datetimeFigureOut">
              <a:rPr lang="et-EE" smtClean="0"/>
              <a:t>08.03.2022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2A32B4-F410-4A3A-B880-A271F97341F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81412923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ADAF6D-B79C-4B9C-8515-4E23F112EF71}" type="datetimeFigureOut">
              <a:rPr lang="et-EE" smtClean="0"/>
              <a:t>08.03.2022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2A32B4-F410-4A3A-B880-A271F97341F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85690008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ADAF6D-B79C-4B9C-8515-4E23F112EF71}" type="datetimeFigureOut">
              <a:rPr lang="et-EE" smtClean="0"/>
              <a:t>08.03.2022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2A32B4-F410-4A3A-B880-A271F97341F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49740274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ADAF6D-B79C-4B9C-8515-4E23F112EF71}" type="datetimeFigureOut">
              <a:rPr lang="et-EE" smtClean="0"/>
              <a:t>08.03.2022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2A32B4-F410-4A3A-B880-A271F97341F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33293201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ADAF6D-B79C-4B9C-8515-4E23F112EF71}" type="datetimeFigureOut">
              <a:rPr lang="et-EE" smtClean="0"/>
              <a:t>08.03.2022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2A32B4-F410-4A3A-B880-A271F97341F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87689492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ADAF6D-B79C-4B9C-8515-4E23F112EF71}" type="datetimeFigureOut">
              <a:rPr lang="et-EE" smtClean="0"/>
              <a:t>08.03.2022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2A32B4-F410-4A3A-B880-A271F97341F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05011739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ADAF6D-B79C-4B9C-8515-4E23F112EF71}" type="datetimeFigureOut">
              <a:rPr lang="et-EE" smtClean="0"/>
              <a:t>08.03.2022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2A32B4-F410-4A3A-B880-A271F97341F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7454915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 dirty="0"/>
              <a:t>Pealkiri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dirty="0"/>
              <a:t>Tekst</a:t>
            </a:r>
          </a:p>
        </p:txBody>
      </p:sp>
    </p:spTree>
    <p:extLst>
      <p:ext uri="{BB962C8B-B14F-4D97-AF65-F5344CB8AC3E}">
        <p14:creationId xmlns:p14="http://schemas.microsoft.com/office/powerpoint/2010/main" val="2141160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0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E88D99B-FD83-4C1D-85F5-E288DF69C5C4}"/>
              </a:ext>
            </a:extLst>
          </p:cNvPr>
          <p:cNvSpPr txBox="1"/>
          <p:nvPr/>
        </p:nvSpPr>
        <p:spPr>
          <a:xfrm>
            <a:off x="2258589" y="2221597"/>
            <a:ext cx="76748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sz="3200" b="1" dirty="0"/>
              <a:t>Riigitee 3 </a:t>
            </a:r>
            <a:r>
              <a:rPr lang="fi-FI" sz="3200" b="1" dirty="0" err="1"/>
              <a:t>Jõhvi</a:t>
            </a:r>
            <a:r>
              <a:rPr lang="fi-FI" sz="3200" b="1" dirty="0"/>
              <a:t>–Tartu–</a:t>
            </a:r>
            <a:r>
              <a:rPr lang="fi-FI" sz="3200" b="1" dirty="0" err="1"/>
              <a:t>Valga</a:t>
            </a:r>
            <a:endParaRPr lang="et-EE" sz="3200" b="1" dirty="0"/>
          </a:p>
          <a:p>
            <a:pPr algn="ctr"/>
            <a:r>
              <a:rPr lang="fi-FI" sz="3200" b="1" dirty="0"/>
              <a:t>km 138,4-152,0 Tartu–</a:t>
            </a:r>
            <a:r>
              <a:rPr lang="fi-FI" sz="3200" b="1" dirty="0" err="1"/>
              <a:t>Nõo</a:t>
            </a:r>
            <a:r>
              <a:rPr lang="et-EE" sz="3200" b="1" dirty="0"/>
              <a:t> lõik</a:t>
            </a:r>
          </a:p>
          <a:p>
            <a:pPr algn="ctr"/>
            <a:endParaRPr lang="et-EE" sz="2800" b="1" dirty="0"/>
          </a:p>
          <a:p>
            <a:pPr algn="ctr"/>
            <a:r>
              <a:rPr lang="et-EE" sz="2000" b="1" dirty="0"/>
              <a:t>Eelprojekti koostamine ja keskkonnamõju hindamine</a:t>
            </a:r>
          </a:p>
        </p:txBody>
      </p:sp>
      <p:sp>
        <p:nvSpPr>
          <p:cNvPr id="3" name="Ristkülik 2">
            <a:extLst>
              <a:ext uri="{FF2B5EF4-FFF2-40B4-BE49-F238E27FC236}">
                <a16:creationId xmlns:a16="http://schemas.microsoft.com/office/drawing/2014/main" id="{F31B1768-A8CE-4337-8D3E-2B64A443F4F6}"/>
              </a:ext>
            </a:extLst>
          </p:cNvPr>
          <p:cNvSpPr/>
          <p:nvPr/>
        </p:nvSpPr>
        <p:spPr>
          <a:xfrm>
            <a:off x="2108370" y="4758833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t-EE" dirty="0"/>
              <a:t>Tiit Vunk</a:t>
            </a:r>
          </a:p>
          <a:p>
            <a:r>
              <a:rPr lang="et-EE" dirty="0"/>
              <a:t>Projekteerimise osakonna projektijuht</a:t>
            </a:r>
          </a:p>
          <a:p>
            <a:r>
              <a:rPr lang="et-EE" dirty="0"/>
              <a:t>Transpordiamet</a:t>
            </a:r>
          </a:p>
          <a:p>
            <a:endParaRPr lang="et-EE" dirty="0"/>
          </a:p>
          <a:p>
            <a:r>
              <a:rPr lang="et-EE" dirty="0"/>
              <a:t>10.03.2022 KMH programmi avalik arutelu</a:t>
            </a:r>
          </a:p>
        </p:txBody>
      </p:sp>
    </p:spTree>
    <p:extLst>
      <p:ext uri="{BB962C8B-B14F-4D97-AF65-F5344CB8AC3E}">
        <p14:creationId xmlns:p14="http://schemas.microsoft.com/office/powerpoint/2010/main" val="1005391420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15380"/>
            <a:ext cx="10515600" cy="1325563"/>
          </a:xfrm>
        </p:spPr>
        <p:txBody>
          <a:bodyPr/>
          <a:lstStyle/>
          <a:p>
            <a:r>
              <a:rPr lang="et-EE" dirty="0"/>
              <a:t>Päevakord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236" y="1533237"/>
            <a:ext cx="11591638" cy="4711700"/>
          </a:xfrm>
        </p:spPr>
        <p:txBody>
          <a:bodyPr>
            <a:normAutofit fontScale="92500"/>
          </a:bodyPr>
          <a:lstStyle/>
          <a:p>
            <a:r>
              <a:rPr lang="et-EE" sz="2400" dirty="0"/>
              <a:t>1. Avasõnad</a:t>
            </a:r>
          </a:p>
          <a:p>
            <a:pPr lvl="1"/>
            <a:r>
              <a:rPr lang="et-EE" sz="2000" dirty="0"/>
              <a:t>Transpordiamet, tellija </a:t>
            </a:r>
            <a:r>
              <a:rPr lang="et-EE" sz="1600" b="1" dirty="0"/>
              <a:t>(</a:t>
            </a:r>
            <a:r>
              <a:rPr lang="et-EE" sz="1600" b="1" dirty="0">
                <a:solidFill>
                  <a:srgbClr val="0099FF"/>
                </a:solidFill>
              </a:rPr>
              <a:t>Tiit Vunk</a:t>
            </a:r>
            <a:r>
              <a:rPr lang="et-EE" sz="1600" b="1" dirty="0"/>
              <a:t>)</a:t>
            </a:r>
          </a:p>
          <a:p>
            <a:r>
              <a:rPr lang="et-EE" sz="2400" dirty="0"/>
              <a:t>2. Kavandatava projekti tutvustus</a:t>
            </a:r>
          </a:p>
          <a:p>
            <a:pPr lvl="1"/>
            <a:r>
              <a:rPr lang="et-EE" sz="2000" dirty="0"/>
              <a:t>Tuulekaru OÜ / </a:t>
            </a:r>
            <a:r>
              <a:rPr lang="et-EE" sz="2000" dirty="0" err="1"/>
              <a:t>Skepast&amp;Puhkim</a:t>
            </a:r>
            <a:r>
              <a:rPr lang="et-EE" sz="2000" dirty="0"/>
              <a:t> OÜ, teeprojekteerija </a:t>
            </a:r>
            <a:r>
              <a:rPr lang="et-EE" sz="1600" b="1" dirty="0"/>
              <a:t>(</a:t>
            </a:r>
            <a:r>
              <a:rPr lang="et-EE" sz="1600" b="1" dirty="0">
                <a:solidFill>
                  <a:srgbClr val="0099FF"/>
                </a:solidFill>
              </a:rPr>
              <a:t>Elian Remmelkoor</a:t>
            </a:r>
            <a:r>
              <a:rPr lang="et-EE" sz="1600" b="1" dirty="0"/>
              <a:t>)</a:t>
            </a:r>
          </a:p>
          <a:p>
            <a:r>
              <a:rPr lang="et-EE" sz="2400" dirty="0"/>
              <a:t>3. KMH programmi tutvustus</a:t>
            </a:r>
          </a:p>
          <a:p>
            <a:pPr lvl="1"/>
            <a:r>
              <a:rPr lang="et-EE" sz="2000" dirty="0" err="1"/>
              <a:t>Skepast&amp;Puhkim</a:t>
            </a:r>
            <a:r>
              <a:rPr lang="et-EE" sz="2000" dirty="0"/>
              <a:t> OÜ, KMH ekspert </a:t>
            </a:r>
            <a:r>
              <a:rPr lang="et-EE" sz="1600" b="1" dirty="0"/>
              <a:t>(</a:t>
            </a:r>
            <a:r>
              <a:rPr lang="et-EE" sz="1600" b="1" dirty="0">
                <a:solidFill>
                  <a:srgbClr val="0099FF"/>
                </a:solidFill>
              </a:rPr>
              <a:t>Veronika Verš</a:t>
            </a:r>
            <a:r>
              <a:rPr lang="et-EE" sz="1600" b="1" dirty="0"/>
              <a:t>)</a:t>
            </a:r>
          </a:p>
          <a:p>
            <a:r>
              <a:rPr lang="et-EE" sz="2400" dirty="0"/>
              <a:t>4. Avalikustamise perioodil esitatud küsimuste, ettepanekute ja vastuväidete lühiülevaade</a:t>
            </a:r>
          </a:p>
          <a:p>
            <a:pPr lvl="1">
              <a:lnSpc>
                <a:spcPct val="100000"/>
              </a:lnSpc>
            </a:pPr>
            <a:r>
              <a:rPr lang="et-EE" sz="2000" dirty="0" err="1"/>
              <a:t>Skepast&amp;Puhkim</a:t>
            </a:r>
            <a:r>
              <a:rPr lang="et-EE" sz="2000" dirty="0"/>
              <a:t> OÜ, KMH ekspert </a:t>
            </a:r>
            <a:r>
              <a:rPr lang="et-EE" sz="1600" b="1" dirty="0"/>
              <a:t>(</a:t>
            </a:r>
            <a:r>
              <a:rPr lang="et-EE" sz="1600" b="1" dirty="0">
                <a:solidFill>
                  <a:srgbClr val="0099FF"/>
                </a:solidFill>
              </a:rPr>
              <a:t>Veronika Verš</a:t>
            </a:r>
            <a:r>
              <a:rPr lang="et-EE" sz="1600" b="1" dirty="0"/>
              <a:t>)</a:t>
            </a:r>
          </a:p>
          <a:p>
            <a:r>
              <a:rPr lang="et-EE" sz="2400" dirty="0"/>
              <a:t>5. Arutelu/ küsimused-vastused</a:t>
            </a:r>
          </a:p>
          <a:p>
            <a:pPr lvl="1">
              <a:lnSpc>
                <a:spcPct val="100000"/>
              </a:lnSpc>
            </a:pPr>
            <a:r>
              <a:rPr lang="et-EE" sz="2100" dirty="0">
                <a:solidFill>
                  <a:srgbClr val="0099FF"/>
                </a:solidFill>
              </a:rPr>
              <a:t>kõik osapooled</a:t>
            </a:r>
          </a:p>
          <a:p>
            <a:endParaRPr lang="et-EE" sz="2400" dirty="0"/>
          </a:p>
          <a:p>
            <a:r>
              <a:rPr lang="et-EE" sz="2400" dirty="0"/>
              <a:t>Arutelu kestus 17.00-18.30.</a:t>
            </a:r>
          </a:p>
        </p:txBody>
      </p:sp>
    </p:spTree>
    <p:extLst>
      <p:ext uri="{BB962C8B-B14F-4D97-AF65-F5344CB8AC3E}">
        <p14:creationId xmlns:p14="http://schemas.microsoft.com/office/powerpoint/2010/main" val="1886732211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15380"/>
            <a:ext cx="10515600" cy="1325563"/>
          </a:xfrm>
        </p:spPr>
        <p:txBody>
          <a:bodyPr/>
          <a:lstStyle/>
          <a:p>
            <a:r>
              <a:rPr lang="et-EE" dirty="0"/>
              <a:t>Tartu–Nõo lõigu kavandamise eesmärgid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66983"/>
            <a:ext cx="10515600" cy="5357090"/>
          </a:xfrm>
        </p:spPr>
        <p:txBody>
          <a:bodyPr>
            <a:normAutofit/>
          </a:bodyPr>
          <a:lstStyle/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t-EE" sz="2400" dirty="0"/>
              <a:t>Riigitee 3 (E264) Jõhvi–Tartu–Valga km 138,4-152,0 asuva Tartu–Nõo lõigu projekteerimine 2+2 ristlõikega maanteeks;</a:t>
            </a:r>
          </a:p>
          <a:p>
            <a:pPr lvl="1" algn="just">
              <a:spcAft>
                <a:spcPts val="600"/>
              </a:spcAft>
            </a:pPr>
            <a:r>
              <a:rPr lang="et-EE" sz="2000" dirty="0">
                <a:solidFill>
                  <a:srgbClr val="0099FF"/>
                </a:solidFill>
              </a:rPr>
              <a:t>Riigitee 3 (E264) on üle-</a:t>
            </a:r>
            <a:r>
              <a:rPr lang="et-EE" sz="2000" dirty="0" err="1">
                <a:solidFill>
                  <a:srgbClr val="0099FF"/>
                </a:solidFill>
              </a:rPr>
              <a:t>Euroopalisse</a:t>
            </a:r>
            <a:r>
              <a:rPr lang="et-EE" sz="2000" dirty="0">
                <a:solidFill>
                  <a:srgbClr val="0099FF"/>
                </a:solidFill>
              </a:rPr>
              <a:t> transpordivõrgustikku kuuluv maantee, kus tuleb tagada kiire ja sujuv liiklus.</a:t>
            </a:r>
          </a:p>
          <a:p>
            <a:pPr lvl="1" algn="just">
              <a:spcAft>
                <a:spcPts val="600"/>
              </a:spcAft>
            </a:pPr>
            <a:r>
              <a:rPr lang="et-EE" sz="2000" dirty="0">
                <a:solidFill>
                  <a:srgbClr val="0099FF"/>
                </a:solidFill>
              </a:rPr>
              <a:t>Tartu-Nõo lõigu liiklussagedus on lõiguti 8700 – 14700 autot ööpäevas (teeregistri andmed ajavahemikul 2019-2021.a.)</a:t>
            </a:r>
          </a:p>
          <a:p>
            <a:pPr lvl="1" algn="just">
              <a:spcAft>
                <a:spcPts val="600"/>
              </a:spcAft>
            </a:pPr>
            <a:r>
              <a:rPr lang="et-EE" sz="2000" dirty="0">
                <a:solidFill>
                  <a:srgbClr val="0099FF"/>
                </a:solidFill>
              </a:rPr>
              <a:t>Tartu-Nõo lõigul on palju ristmikke, mis muudavad lõigu ohtlikuks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t-EE" sz="2400" dirty="0"/>
              <a:t>Teedevõrgu asukoha ja omandi täpsustamine ning </a:t>
            </a:r>
            <a:r>
              <a:rPr lang="et-EE" sz="2400" dirty="0" err="1"/>
              <a:t>teemaa</a:t>
            </a:r>
            <a:r>
              <a:rPr lang="et-EE" sz="2400" dirty="0"/>
              <a:t> vajaduse määramine projekteeritaval lõigul;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t-EE" sz="2400" dirty="0"/>
              <a:t>Projekteerimistingimuste menetluse läbiviimine Tartu–Nõo lõigu ehitusprojekti koostamiseks;</a:t>
            </a:r>
            <a:endParaRPr lang="et-EE" sz="2400" dirty="0">
              <a:highlight>
                <a:srgbClr val="FFFF00"/>
              </a:highlight>
            </a:endParaRP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t-EE" sz="2400" dirty="0"/>
              <a:t>Keskkonnamõjude hindamise läbiviimine.</a:t>
            </a:r>
          </a:p>
        </p:txBody>
      </p:sp>
    </p:spTree>
    <p:extLst>
      <p:ext uri="{BB962C8B-B14F-4D97-AF65-F5344CB8AC3E}">
        <p14:creationId xmlns:p14="http://schemas.microsoft.com/office/powerpoint/2010/main" val="2933936638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15380"/>
            <a:ext cx="10515600" cy="1325563"/>
          </a:xfrm>
        </p:spPr>
        <p:txBody>
          <a:bodyPr/>
          <a:lstStyle/>
          <a:p>
            <a:r>
              <a:rPr lang="et-EE" dirty="0"/>
              <a:t>Tartu–Nõo lõigu kavandamise alus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84362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t-EE" sz="2400" dirty="0"/>
              <a:t>Tartu–Nõo lõigu ümberehitamise vajalikkust ning perspektiivset asukohta on käsitletud Tartu maakonnaplaneeringus 2030+, ning kehtivates Nõo ja Kambja valla üldplaneeringutes.</a:t>
            </a:r>
          </a:p>
        </p:txBody>
      </p:sp>
    </p:spTree>
    <p:extLst>
      <p:ext uri="{BB962C8B-B14F-4D97-AF65-F5344CB8AC3E}">
        <p14:creationId xmlns:p14="http://schemas.microsoft.com/office/powerpoint/2010/main" val="3163858879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15380"/>
            <a:ext cx="10515600" cy="1325563"/>
          </a:xfrm>
        </p:spPr>
        <p:txBody>
          <a:bodyPr/>
          <a:lstStyle/>
          <a:p>
            <a:r>
              <a:rPr lang="et-EE" dirty="0"/>
              <a:t>Tartu–Nõo lõigu Eelprojekt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t-EE" sz="2400" dirty="0"/>
              <a:t>Leping eelprojekti koostamiseks sõlmiti 2021.a augustis.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t-EE" sz="2400" dirty="0"/>
              <a:t>Projekti maksumus käibemaksuta: 446 140 eurot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t-EE" sz="2400" dirty="0"/>
              <a:t>Lepingu osapooled:</a:t>
            </a:r>
          </a:p>
          <a:p>
            <a:pPr lvl="1">
              <a:spcAft>
                <a:spcPts val="400"/>
              </a:spcAft>
            </a:pPr>
            <a:r>
              <a:rPr lang="et-EE" u="sng" dirty="0"/>
              <a:t>Tellija</a:t>
            </a:r>
            <a:r>
              <a:rPr lang="et-EE" dirty="0"/>
              <a:t>: Transpordiamet</a:t>
            </a:r>
          </a:p>
          <a:p>
            <a:pPr lvl="1">
              <a:spcAft>
                <a:spcPts val="400"/>
              </a:spcAft>
            </a:pPr>
            <a:r>
              <a:rPr lang="et-EE" u="sng" dirty="0"/>
              <a:t>Töövõtjad</a:t>
            </a:r>
            <a:r>
              <a:rPr lang="et-EE" dirty="0"/>
              <a:t>: Tuulekaru OÜ, </a:t>
            </a:r>
            <a:r>
              <a:rPr lang="et-EE" dirty="0" err="1"/>
              <a:t>Skepast&amp;Puhkim</a:t>
            </a:r>
            <a:r>
              <a:rPr lang="et-EE" dirty="0"/>
              <a:t> OÜ</a:t>
            </a:r>
          </a:p>
          <a:p>
            <a:pPr lvl="1">
              <a:spcAft>
                <a:spcPts val="400"/>
              </a:spcAft>
            </a:pPr>
            <a:r>
              <a:rPr lang="et-EE" sz="2400" u="sng" dirty="0"/>
              <a:t>Keskkonnamõju hindaja</a:t>
            </a:r>
            <a:r>
              <a:rPr lang="et-EE" sz="2400" dirty="0"/>
              <a:t>: </a:t>
            </a:r>
            <a:r>
              <a:rPr lang="et-EE" sz="2400" dirty="0" err="1"/>
              <a:t>Skepast&amp;Puhkim</a:t>
            </a:r>
            <a:r>
              <a:rPr lang="et-EE" sz="2400" dirty="0"/>
              <a:t> OÜ</a:t>
            </a:r>
          </a:p>
        </p:txBody>
      </p:sp>
    </p:spTree>
    <p:extLst>
      <p:ext uri="{BB962C8B-B14F-4D97-AF65-F5344CB8AC3E}">
        <p14:creationId xmlns:p14="http://schemas.microsoft.com/office/powerpoint/2010/main" val="1604109581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15380"/>
            <a:ext cx="10515600" cy="1325563"/>
          </a:xfrm>
        </p:spPr>
        <p:txBody>
          <a:bodyPr/>
          <a:lstStyle/>
          <a:p>
            <a:r>
              <a:rPr lang="et-EE" dirty="0"/>
              <a:t>Tartu–Nõo lõigu Arendamise ajakava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t-EE" sz="2400" dirty="0">
                <a:highlight>
                  <a:srgbClr val="FFFF00"/>
                </a:highlight>
              </a:rPr>
              <a:t>Eelprojekti koostamine 2021 – 2024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t-EE" sz="2400" dirty="0"/>
              <a:t>Maade omandamine 2024 – 2025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t-EE" sz="2400" dirty="0"/>
              <a:t>Põhiprojekti koostamine 2024 – 2026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t-EE" sz="2400" dirty="0"/>
              <a:t>Ehitus 2027 – 2029*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t-EE" sz="2400" dirty="0"/>
          </a:p>
          <a:p>
            <a:pPr>
              <a:spcAft>
                <a:spcPts val="600"/>
              </a:spcAft>
            </a:pPr>
            <a:r>
              <a:rPr lang="et-EE" sz="1800" b="1" dirty="0"/>
              <a:t>*</a:t>
            </a:r>
            <a:r>
              <a:rPr lang="et-EE" sz="1800" dirty="0"/>
              <a:t> Tegemist on indikatiivse ehitusaastaga vastavalt Vabariigi Valitsuse poolt 10.12.2020 kinnitatud "Riigiteede teehoiukava 2020–2030"</a:t>
            </a:r>
          </a:p>
        </p:txBody>
      </p:sp>
    </p:spTree>
    <p:extLst>
      <p:ext uri="{BB962C8B-B14F-4D97-AF65-F5344CB8AC3E}">
        <p14:creationId xmlns:p14="http://schemas.microsoft.com/office/powerpoint/2010/main" val="3709419209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ranspordiamet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322</Words>
  <Application>Microsoft Office PowerPoint</Application>
  <PresentationFormat>Laiekraan</PresentationFormat>
  <Paragraphs>46</Paragraphs>
  <Slides>6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6</vt:i4>
      </vt:variant>
    </vt:vector>
  </HeadingPairs>
  <TitlesOfParts>
    <vt:vector size="10" baseType="lpstr">
      <vt:lpstr>Arial</vt:lpstr>
      <vt:lpstr>Roboto</vt:lpstr>
      <vt:lpstr>Roboto Condensed</vt:lpstr>
      <vt:lpstr>Office Theme</vt:lpstr>
      <vt:lpstr>PowerPointi esitlus</vt:lpstr>
      <vt:lpstr>Päevakord</vt:lpstr>
      <vt:lpstr>Tartu–Nõo lõigu kavandamise eesmärgid</vt:lpstr>
      <vt:lpstr>Tartu–Nõo lõigu kavandamise alus</vt:lpstr>
      <vt:lpstr>Tartu–Nõo lõigu Eelprojekt</vt:lpstr>
      <vt:lpstr>Tartu–Nõo lõigu Arendamise ajakava</vt:lpstr>
    </vt:vector>
  </TitlesOfParts>
  <Company>TEMAOS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Kasutaja</dc:creator>
  <cp:lastModifiedBy>Tiit Vunk</cp:lastModifiedBy>
  <cp:revision>31</cp:revision>
  <dcterms:created xsi:type="dcterms:W3CDTF">2020-12-11T08:06:20Z</dcterms:created>
  <dcterms:modified xsi:type="dcterms:W3CDTF">2022-03-08T11:24:45Z</dcterms:modified>
</cp:coreProperties>
</file>